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0" r:id="rId16"/>
    <p:sldId id="273" r:id="rId17"/>
    <p:sldId id="269" r:id="rId18"/>
    <p:sldId id="271" r:id="rId19"/>
  </p:sldIdLst>
  <p:sldSz cx="9144000" cy="5143500" type="screen16x9"/>
  <p:notesSz cx="9926638" cy="14352588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EB Garamond" panose="020B0604020202020204" charset="0"/>
      <p:regular r:id="rId25"/>
      <p:bold r:id="rId26"/>
      <p:italic r:id="rId27"/>
      <p:boldItalic r:id="rId28"/>
    </p:embeddedFont>
    <p:embeddedFont>
      <p:font typeface="Pinyon Script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/NUdfRV0Qf6m8MgIunO/ANNwp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-3533470" y="1076425"/>
            <a:ext cx="16994400" cy="5382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650" y="6817450"/>
            <a:ext cx="7941300" cy="645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992650" y="6817450"/>
            <a:ext cx="7941300" cy="645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1076325"/>
            <a:ext cx="9567862" cy="5381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f549bcafe7_0_45:notes"/>
          <p:cNvSpPr txBox="1">
            <a:spLocks noGrp="1"/>
          </p:cNvSpPr>
          <p:nvPr>
            <p:ph type="body" idx="1"/>
          </p:nvPr>
        </p:nvSpPr>
        <p:spPr>
          <a:xfrm>
            <a:off x="992650" y="6817450"/>
            <a:ext cx="7941300" cy="6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 dirty="0"/>
              <a:t>Oscar</a:t>
            </a:r>
            <a:endParaRPr dirty="0"/>
          </a:p>
        </p:txBody>
      </p:sp>
      <p:sp>
        <p:nvSpPr>
          <p:cNvPr id="165" name="Google Shape;165;g1f549bcafe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1076325"/>
            <a:ext cx="9567862" cy="5381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f549bcafe7_0_36:notes"/>
          <p:cNvSpPr txBox="1">
            <a:spLocks noGrp="1"/>
          </p:cNvSpPr>
          <p:nvPr>
            <p:ph type="body" idx="1"/>
          </p:nvPr>
        </p:nvSpPr>
        <p:spPr>
          <a:xfrm>
            <a:off x="992650" y="6817450"/>
            <a:ext cx="7941300" cy="6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/>
              <a:t>Oscar</a:t>
            </a:r>
            <a:endParaRPr/>
          </a:p>
        </p:txBody>
      </p:sp>
      <p:sp>
        <p:nvSpPr>
          <p:cNvPr id="174" name="Google Shape;174;g1f549bcafe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1076325"/>
            <a:ext cx="9567862" cy="5381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f549bcafe7_0_52:notes"/>
          <p:cNvSpPr txBox="1">
            <a:spLocks noGrp="1"/>
          </p:cNvSpPr>
          <p:nvPr>
            <p:ph type="body" idx="1"/>
          </p:nvPr>
        </p:nvSpPr>
        <p:spPr>
          <a:xfrm>
            <a:off x="992650" y="6817450"/>
            <a:ext cx="7941300" cy="6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/>
              <a:t>Alfred</a:t>
            </a:r>
            <a:endParaRPr/>
          </a:p>
        </p:txBody>
      </p:sp>
      <p:sp>
        <p:nvSpPr>
          <p:cNvPr id="182" name="Google Shape;182;g1f549bcafe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1076325"/>
            <a:ext cx="9567862" cy="5381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ca6cfa5794_0_4:notes"/>
          <p:cNvSpPr txBox="1">
            <a:spLocks noGrp="1"/>
          </p:cNvSpPr>
          <p:nvPr>
            <p:ph type="body" idx="1"/>
          </p:nvPr>
        </p:nvSpPr>
        <p:spPr>
          <a:xfrm>
            <a:off x="992650" y="6817450"/>
            <a:ext cx="7941300" cy="6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/>
              <a:t>Alfred</a:t>
            </a:r>
            <a:endParaRPr/>
          </a:p>
        </p:txBody>
      </p:sp>
      <p:sp>
        <p:nvSpPr>
          <p:cNvPr id="190" name="Google Shape;190;g2ca6cfa579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1076325"/>
            <a:ext cx="9567862" cy="5381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>
          <a:extLst>
            <a:ext uri="{FF2B5EF4-FFF2-40B4-BE49-F238E27FC236}">
              <a16:creationId xmlns:a16="http://schemas.microsoft.com/office/drawing/2014/main" id="{7073B083-7000-DCED-06EF-B133BF885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f549bcafe7_0_83:notes">
            <a:extLst>
              <a:ext uri="{FF2B5EF4-FFF2-40B4-BE49-F238E27FC236}">
                <a16:creationId xmlns:a16="http://schemas.microsoft.com/office/drawing/2014/main" id="{86B2EC16-6CE2-A031-4F7A-BAFB649AD6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2650" y="6817450"/>
            <a:ext cx="7941300" cy="6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/>
              <a:t>Oscar!!!!!!</a:t>
            </a:r>
            <a:endParaRPr/>
          </a:p>
        </p:txBody>
      </p:sp>
      <p:sp>
        <p:nvSpPr>
          <p:cNvPr id="207" name="Google Shape;207;g1f549bcafe7_0_83:notes">
            <a:extLst>
              <a:ext uri="{FF2B5EF4-FFF2-40B4-BE49-F238E27FC236}">
                <a16:creationId xmlns:a16="http://schemas.microsoft.com/office/drawing/2014/main" id="{E3F954A4-D4EB-36EC-2D39-7F363034D0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1076325"/>
            <a:ext cx="9567862" cy="5381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15252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cb9b7c45b6_1_5:notes"/>
          <p:cNvSpPr txBox="1">
            <a:spLocks noGrp="1"/>
          </p:cNvSpPr>
          <p:nvPr>
            <p:ph type="body" idx="1"/>
          </p:nvPr>
        </p:nvSpPr>
        <p:spPr>
          <a:xfrm>
            <a:off x="992650" y="6817450"/>
            <a:ext cx="7941300" cy="6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/>
              <a:t>Oscar!!!!!!</a:t>
            </a:r>
            <a:endParaRPr/>
          </a:p>
        </p:txBody>
      </p:sp>
      <p:sp>
        <p:nvSpPr>
          <p:cNvPr id="215" name="Google Shape;215;g3cb9b7c45b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1076325"/>
            <a:ext cx="9567862" cy="5381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cb9b7c45b6_1_5:notes"/>
          <p:cNvSpPr txBox="1">
            <a:spLocks noGrp="1"/>
          </p:cNvSpPr>
          <p:nvPr>
            <p:ph type="body" idx="1"/>
          </p:nvPr>
        </p:nvSpPr>
        <p:spPr>
          <a:xfrm>
            <a:off x="992650" y="6817450"/>
            <a:ext cx="7941300" cy="6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/>
              <a:t>Oscar!!!!!!</a:t>
            </a:r>
            <a:endParaRPr/>
          </a:p>
        </p:txBody>
      </p:sp>
      <p:sp>
        <p:nvSpPr>
          <p:cNvPr id="215" name="Google Shape;215;g3cb9b7c45b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1076325"/>
            <a:ext cx="9567862" cy="5381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3056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f549bcafe7_0_83:notes"/>
          <p:cNvSpPr txBox="1">
            <a:spLocks noGrp="1"/>
          </p:cNvSpPr>
          <p:nvPr>
            <p:ph type="body" idx="1"/>
          </p:nvPr>
        </p:nvSpPr>
        <p:spPr>
          <a:xfrm>
            <a:off x="992650" y="6817450"/>
            <a:ext cx="7941300" cy="6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/>
              <a:t>Oscar!!!!!!</a:t>
            </a:r>
            <a:endParaRPr/>
          </a:p>
        </p:txBody>
      </p:sp>
      <p:sp>
        <p:nvSpPr>
          <p:cNvPr id="207" name="Google Shape;207;g1f549bcafe7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1076325"/>
            <a:ext cx="9567862" cy="5381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ca18d6d442_1_5:notes"/>
          <p:cNvSpPr txBox="1">
            <a:spLocks noGrp="1"/>
          </p:cNvSpPr>
          <p:nvPr>
            <p:ph type="body" idx="1"/>
          </p:nvPr>
        </p:nvSpPr>
        <p:spPr>
          <a:xfrm>
            <a:off x="992650" y="6817450"/>
            <a:ext cx="7941300" cy="6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" name="Google Shape;223;g2ca18d6d442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1076325"/>
            <a:ext cx="9567862" cy="5381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992650" y="6817450"/>
            <a:ext cx="7941300" cy="645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/>
              <a:t>Alfred</a:t>
            </a:r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1076325"/>
            <a:ext cx="9567862" cy="5381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f549bcafe7_0_12:notes"/>
          <p:cNvSpPr txBox="1">
            <a:spLocks noGrp="1"/>
          </p:cNvSpPr>
          <p:nvPr>
            <p:ph type="body" idx="1"/>
          </p:nvPr>
        </p:nvSpPr>
        <p:spPr>
          <a:xfrm>
            <a:off x="992650" y="6817450"/>
            <a:ext cx="7941300" cy="6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/>
              <a:t>Alfred</a:t>
            </a:r>
            <a:endParaRPr/>
          </a:p>
        </p:txBody>
      </p:sp>
      <p:sp>
        <p:nvSpPr>
          <p:cNvPr id="107" name="Google Shape;107;g1f549bcafe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1076325"/>
            <a:ext cx="9567862" cy="5381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f549bcafe7_0_5:notes"/>
          <p:cNvSpPr txBox="1">
            <a:spLocks noGrp="1"/>
          </p:cNvSpPr>
          <p:nvPr>
            <p:ph type="body" idx="1"/>
          </p:nvPr>
        </p:nvSpPr>
        <p:spPr>
          <a:xfrm>
            <a:off x="992650" y="6817450"/>
            <a:ext cx="7941300" cy="6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/>
              <a:t>Alfred</a:t>
            </a:r>
            <a:endParaRPr/>
          </a:p>
        </p:txBody>
      </p:sp>
      <p:sp>
        <p:nvSpPr>
          <p:cNvPr id="115" name="Google Shape;115;g1f549bcafe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1076325"/>
            <a:ext cx="9567862" cy="5381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f549bcafe7_0_27:notes"/>
          <p:cNvSpPr txBox="1">
            <a:spLocks noGrp="1"/>
          </p:cNvSpPr>
          <p:nvPr>
            <p:ph type="body" idx="1"/>
          </p:nvPr>
        </p:nvSpPr>
        <p:spPr>
          <a:xfrm>
            <a:off x="992650" y="6817450"/>
            <a:ext cx="7941300" cy="6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/>
              <a:t>Oscar</a:t>
            </a:r>
            <a:endParaRPr/>
          </a:p>
        </p:txBody>
      </p:sp>
      <p:sp>
        <p:nvSpPr>
          <p:cNvPr id="123" name="Google Shape;123;g1f549bcafe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1076325"/>
            <a:ext cx="9567862" cy="5381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f549bcafe7_0_65:notes"/>
          <p:cNvSpPr txBox="1">
            <a:spLocks noGrp="1"/>
          </p:cNvSpPr>
          <p:nvPr>
            <p:ph type="body" idx="1"/>
          </p:nvPr>
        </p:nvSpPr>
        <p:spPr>
          <a:xfrm>
            <a:off x="992650" y="6817450"/>
            <a:ext cx="7941300" cy="6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/>
              <a:t>Alfred</a:t>
            </a:r>
            <a:endParaRPr/>
          </a:p>
        </p:txBody>
      </p:sp>
      <p:sp>
        <p:nvSpPr>
          <p:cNvPr id="141" name="Google Shape;141;g1f549bcafe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1076325"/>
            <a:ext cx="9567862" cy="5381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89504d5194_0_0:notes"/>
          <p:cNvSpPr txBox="1">
            <a:spLocks noGrp="1"/>
          </p:cNvSpPr>
          <p:nvPr>
            <p:ph type="body" idx="1"/>
          </p:nvPr>
        </p:nvSpPr>
        <p:spPr>
          <a:xfrm>
            <a:off x="992650" y="6817450"/>
            <a:ext cx="7941300" cy="6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/>
              <a:t>Alfred</a:t>
            </a:r>
            <a:endParaRPr/>
          </a:p>
        </p:txBody>
      </p:sp>
      <p:sp>
        <p:nvSpPr>
          <p:cNvPr id="133" name="Google Shape;133;g389504d51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1076325"/>
            <a:ext cx="9567862" cy="5381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89504d5194_0_7:notes"/>
          <p:cNvSpPr txBox="1">
            <a:spLocks noGrp="1"/>
          </p:cNvSpPr>
          <p:nvPr>
            <p:ph type="body" idx="1"/>
          </p:nvPr>
        </p:nvSpPr>
        <p:spPr>
          <a:xfrm>
            <a:off x="992650" y="6817450"/>
            <a:ext cx="7941300" cy="6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/>
              <a:t>Oscar</a:t>
            </a:r>
            <a:endParaRPr/>
          </a:p>
        </p:txBody>
      </p:sp>
      <p:sp>
        <p:nvSpPr>
          <p:cNvPr id="149" name="Google Shape;149;g389504d519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1076325"/>
            <a:ext cx="9567862" cy="5381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f549bcafe7_0_74:notes"/>
          <p:cNvSpPr txBox="1">
            <a:spLocks noGrp="1"/>
          </p:cNvSpPr>
          <p:nvPr>
            <p:ph type="body" idx="1"/>
          </p:nvPr>
        </p:nvSpPr>
        <p:spPr>
          <a:xfrm>
            <a:off x="992650" y="6817450"/>
            <a:ext cx="7941300" cy="6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/>
              <a:t>Oscar</a:t>
            </a:r>
            <a:endParaRPr/>
          </a:p>
        </p:txBody>
      </p:sp>
      <p:sp>
        <p:nvSpPr>
          <p:cNvPr id="157" name="Google Shape;157;g1f549bcaf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1076325"/>
            <a:ext cx="9567862" cy="5381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5350051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349476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delar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62865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4629151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62984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4629151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4629151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62865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med bildtex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62865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2940301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62865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goldfinger.nu/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uls_bal@stud.slu.se" TargetMode="External"/><Relationship Id="rId5" Type="http://schemas.openxmlformats.org/officeDocument/2006/relationships/hyperlink" Target="mailto:uls_ceremoni@stud.slu.se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" y="11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747" y="245305"/>
            <a:ext cx="7694507" cy="4652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267" y="245305"/>
            <a:ext cx="7724987" cy="4652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0053" y="288827"/>
            <a:ext cx="7443894" cy="456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0053" y="288827"/>
            <a:ext cx="7443894" cy="456584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3"/>
          <p:cNvSpPr txBox="1"/>
          <p:nvPr/>
        </p:nvSpPr>
        <p:spPr>
          <a:xfrm>
            <a:off x="2241656" y="2028090"/>
            <a:ext cx="4630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4400"/>
              <a:buFont typeface="Pinyon Script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3"/>
          <p:cNvPicPr preferRelativeResize="0"/>
          <p:nvPr/>
        </p:nvPicPr>
        <p:blipFill rotWithShape="1">
          <a:blip r:embed="rId8">
            <a:alphaModFix/>
          </a:blip>
          <a:srcRect t="1003" b="392"/>
          <a:stretch/>
        </p:blipFill>
        <p:spPr>
          <a:xfrm>
            <a:off x="4121133" y="603144"/>
            <a:ext cx="901875" cy="130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53557" y="1201293"/>
            <a:ext cx="681114" cy="13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121126" y="1892405"/>
            <a:ext cx="901875" cy="18111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"/>
          <p:cNvSpPr txBox="1"/>
          <p:nvPr/>
        </p:nvSpPr>
        <p:spPr>
          <a:xfrm>
            <a:off x="1359650" y="2256250"/>
            <a:ext cx="63942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4400"/>
              <a:buFont typeface="Pinyon Script"/>
              <a:buNone/>
            </a:pPr>
            <a:r>
              <a:rPr lang="sv-SE" sz="37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Informationsmöte </a:t>
            </a:r>
            <a:r>
              <a:rPr lang="sv-SE" sz="37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om</a:t>
            </a:r>
            <a:r>
              <a:rPr lang="sv-SE" sz="37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 examen</a:t>
            </a:r>
            <a:endParaRPr sz="37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4400"/>
              <a:buFont typeface="Pinyon Script"/>
              <a:buNone/>
            </a:pPr>
            <a:endParaRPr sz="37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4400"/>
              <a:buFont typeface="Pinyon Script"/>
              <a:buNone/>
            </a:pPr>
            <a:r>
              <a:rPr lang="sv-SE" sz="37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4e mars 2026</a:t>
            </a:r>
            <a:endParaRPr sz="37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4" name="Google Shape;94;p3"/>
          <p:cNvSpPr txBox="1"/>
          <p:nvPr/>
        </p:nvSpPr>
        <p:spPr>
          <a:xfrm>
            <a:off x="1465725" y="4057150"/>
            <a:ext cx="6212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4400"/>
              <a:buFont typeface="Pinyon Script"/>
              <a:buNone/>
            </a:pPr>
            <a:r>
              <a:rPr lang="sv-SE" sz="4400" b="0" i="0" u="none" strike="noStrike" cap="none">
                <a:solidFill>
                  <a:srgbClr val="B39525"/>
                </a:solidFill>
                <a:latin typeface="Pinyon Script"/>
                <a:ea typeface="Pinyon Script"/>
                <a:cs typeface="Pinyon Script"/>
                <a:sym typeface="Pinyon Script"/>
              </a:rPr>
              <a:t>Välkomna önskar TradU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1f549bcafe7_0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125" y="385450"/>
            <a:ext cx="7628650" cy="9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1f549bcafe7_0_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876" y="288828"/>
            <a:ext cx="516678" cy="75965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1f549bcafe7_0_45"/>
          <p:cNvSpPr txBox="1"/>
          <p:nvPr/>
        </p:nvSpPr>
        <p:spPr>
          <a:xfrm>
            <a:off x="937200" y="385450"/>
            <a:ext cx="7269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v-SE" sz="4400" b="0" i="0" u="none" strike="noStrike" cap="none">
                <a:solidFill>
                  <a:srgbClr val="B39525"/>
                </a:solidFill>
                <a:latin typeface="Pinyon Script"/>
                <a:ea typeface="Pinyon Script"/>
                <a:cs typeface="Pinyon Script"/>
                <a:sym typeface="Pinyon Script"/>
              </a:rPr>
              <a:t>Kamratpub v.s Högtidsvers</a:t>
            </a:r>
            <a:endParaRPr sz="1400" b="0" i="0" u="none" strike="noStrike" cap="none">
              <a:solidFill>
                <a:srgbClr val="B395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f549bcafe7_0_45"/>
          <p:cNvSpPr txBox="1"/>
          <p:nvPr/>
        </p:nvSpPr>
        <p:spPr>
          <a:xfrm>
            <a:off x="567875" y="1154949"/>
            <a:ext cx="3564300" cy="3870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sv-SE" sz="2100" b="1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Kamratpub</a:t>
            </a:r>
            <a:endParaRPr sz="2100" b="1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Fredag 8e och lördag 9e maj</a:t>
            </a:r>
            <a:endParaRPr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Handlar om </a:t>
            </a: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examenstagaren</a:t>
            </a: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Anordnas av kompisar</a:t>
            </a:r>
            <a:endParaRPr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Film/presentation (10 min)</a:t>
            </a:r>
            <a:endParaRPr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Föranmälan krävs</a:t>
            </a:r>
            <a:endParaRPr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1" name="Google Shape;171;g1f549bcafe7_0_45"/>
          <p:cNvSpPr txBox="1"/>
          <p:nvPr/>
        </p:nvSpPr>
        <p:spPr>
          <a:xfrm>
            <a:off x="4626700" y="1124299"/>
            <a:ext cx="4330500" cy="4109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sv-SE" sz="2100" b="1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Högtidsvers</a:t>
            </a:r>
            <a:endParaRPr sz="2100" b="1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Lägges på examenstagarens tallrik i Syltan </a:t>
            </a:r>
            <a:endParaRPr sz="2100" i="0" u="none" strike="noStrike" cap="none" dirty="0">
              <a:solidFill>
                <a:srgbClr val="FF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Handlar om examenstagaren</a:t>
            </a: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Skrivs av anhöriga/klasskamrater</a:t>
            </a: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Max 6  rader (</a:t>
            </a:r>
            <a:r>
              <a:rPr lang="sv-SE" sz="2100" b="0" i="0" u="none" strike="noStrike" cap="none" dirty="0" err="1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inkl</a:t>
            </a: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 hälsning från avsändare)</a:t>
            </a: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Skickas in via formulär</a:t>
            </a:r>
            <a:endParaRPr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1f549bcafe7_0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125" y="385450"/>
            <a:ext cx="7628650" cy="9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1f549bcafe7_0_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876" y="288828"/>
            <a:ext cx="516678" cy="75965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1f549bcafe7_0_36"/>
          <p:cNvSpPr txBox="1"/>
          <p:nvPr/>
        </p:nvSpPr>
        <p:spPr>
          <a:xfrm>
            <a:off x="937200" y="385450"/>
            <a:ext cx="7269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v-SE" sz="4400" b="0" i="0" u="none" strike="noStrike" cap="none">
                <a:solidFill>
                  <a:srgbClr val="B39525"/>
                </a:solidFill>
                <a:latin typeface="Pinyon Script"/>
                <a:ea typeface="Pinyon Script"/>
                <a:cs typeface="Pinyon Script"/>
                <a:sym typeface="Pinyon Script"/>
              </a:rPr>
              <a:t>Ringar</a:t>
            </a:r>
            <a:endParaRPr sz="1400" b="0" i="0" u="none" strike="noStrike" cap="none">
              <a:solidFill>
                <a:srgbClr val="B395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1f549bcafe7_0_36"/>
          <p:cNvSpPr txBox="1"/>
          <p:nvPr/>
        </p:nvSpPr>
        <p:spPr>
          <a:xfrm>
            <a:off x="1061646" y="1043707"/>
            <a:ext cx="7504725" cy="400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Ringar finns för agronom, landskapsarkitekt, landskapsingenjör och jägmästare</a:t>
            </a:r>
            <a:endParaRPr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Ringar beställs </a:t>
            </a: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under våren och examenstagaren besöker själv guldsmeden för att beställa </a:t>
            </a:r>
            <a:r>
              <a:rPr lang="sv-SE" sz="2100" u="sng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senast den 19e april</a:t>
            </a:r>
            <a:endParaRPr sz="2100" u="sng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Vi ser till att dessa finns på plats på examensdagen för utdelning under ceremonin</a:t>
            </a: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dirty="0">
                <a:solidFill>
                  <a:srgbClr val="B39525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Guldsmed </a:t>
            </a:r>
            <a:r>
              <a:rPr lang="sv-SE" sz="2100" b="0" i="0" u="none" strike="noStrike" cap="none" dirty="0">
                <a:solidFill>
                  <a:srgbClr val="B39525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Stefan Carlsson, Vretgränd 6, </a:t>
            </a:r>
            <a:r>
              <a:rPr lang="sv-SE" sz="2100" b="0" i="0" u="sng" strike="noStrike" cap="none" dirty="0">
                <a:solidFill>
                  <a:schemeClr val="hlink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  <a:hlinkClick r:id="rId5"/>
              </a:rPr>
              <a:t>http://goldfinger.nu/</a:t>
            </a:r>
            <a:r>
              <a:rPr lang="sv-SE" sz="2100" b="0" i="0" u="none" strike="noStrike" cap="none" dirty="0">
                <a:solidFill>
                  <a:srgbClr val="B39525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30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1f549bcafe7_0_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125" y="385450"/>
            <a:ext cx="7628650" cy="9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1f549bcafe7_0_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876" y="288828"/>
            <a:ext cx="516678" cy="75965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1f549bcafe7_0_52"/>
          <p:cNvSpPr txBox="1"/>
          <p:nvPr/>
        </p:nvSpPr>
        <p:spPr>
          <a:xfrm>
            <a:off x="1584225" y="385450"/>
            <a:ext cx="5596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v-SE" sz="4400" b="0" i="0" u="none" strike="noStrike" cap="none">
                <a:solidFill>
                  <a:srgbClr val="B39525"/>
                </a:solidFill>
                <a:latin typeface="Pinyon Script"/>
                <a:ea typeface="Pinyon Script"/>
                <a:cs typeface="Pinyon Script"/>
                <a:sym typeface="Pinyon Script"/>
              </a:rPr>
              <a:t>Klädsel</a:t>
            </a:r>
            <a:endParaRPr sz="1400" b="0" i="0" u="none" strike="noStrike" cap="none">
              <a:solidFill>
                <a:srgbClr val="B395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1f549bcafe7_0_52"/>
          <p:cNvSpPr txBox="1"/>
          <p:nvPr/>
        </p:nvSpPr>
        <p:spPr>
          <a:xfrm>
            <a:off x="1263650" y="1357750"/>
            <a:ext cx="6884400" cy="3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b="0" i="0" u="none" strike="noStrike" cap="none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Högtidsdräkt: Frack, balklänning eller folkdräkt </a:t>
            </a:r>
            <a:r>
              <a:rPr lang="sv-SE" sz="2100" b="0" i="1" u="none" strike="noStrike" cap="none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m.a.o</a:t>
            </a:r>
            <a:endParaRPr sz="2100" b="0" i="1" u="none" strike="noStrike" cap="none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marR="0" lvl="1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○"/>
            </a:pPr>
            <a:r>
              <a:rPr lang="sv-SE" sz="2100" b="0" i="0" u="none" strike="noStrike" cap="none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Akademisk tradition</a:t>
            </a:r>
            <a:endParaRPr sz="2100" b="0" i="0" u="none" strike="noStrike" cap="none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marR="0" lvl="1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○"/>
            </a:pPr>
            <a:r>
              <a:rPr lang="sv-SE" sz="2100" b="0" i="0" u="none" strike="noStrike" cap="none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Gäster till enbart ceremonin kan bära mörk kostym</a:t>
            </a:r>
            <a:endParaRPr sz="2100" b="0" i="0" u="none" strike="noStrike" cap="none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b="1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M</a:t>
            </a:r>
            <a:r>
              <a:rPr lang="sv-SE" sz="210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ed </a:t>
            </a:r>
            <a:r>
              <a:rPr lang="sv-SE" sz="2100" b="1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A</a:t>
            </a:r>
            <a:r>
              <a:rPr lang="sv-SE" sz="210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kademiska </a:t>
            </a:r>
            <a:r>
              <a:rPr lang="sv-SE" sz="2100" b="1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O</a:t>
            </a:r>
            <a:r>
              <a:rPr lang="sv-SE" sz="210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rdnar (m.a.o.): </a:t>
            </a:r>
            <a:r>
              <a:rPr lang="sv-SE" sz="2100" b="0" i="0" u="none" strike="noStrike" cap="none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Balband</a:t>
            </a:r>
            <a:r>
              <a:rPr lang="sv-SE" sz="210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, a</a:t>
            </a:r>
            <a:r>
              <a:rPr lang="sv-SE" sz="2100" b="0" i="0" u="none" strike="noStrike" cap="none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kademiska ordnar</a:t>
            </a:r>
            <a:r>
              <a:rPr lang="sv-SE" sz="210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, f</a:t>
            </a:r>
            <a:r>
              <a:rPr lang="sv-SE" sz="2100" b="0" i="0" u="none" strike="noStrike" cap="none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örtjänstmedaljer</a:t>
            </a:r>
            <a:endParaRPr sz="2100" b="0" i="0" u="none" strike="noStrike" cap="none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sv-SE" sz="2100" b="0" i="1" u="none" strike="noStrike" cap="none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 (OBS! Utskottspins bärs ej till högtidsdräkt, undantaget kårpinen)</a:t>
            </a:r>
            <a:endParaRPr sz="2100" b="0" i="1" u="none" strike="noStrike" cap="none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g2ca6cfa5794_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125" y="385450"/>
            <a:ext cx="7628650" cy="9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2ca6cfa5794_0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876" y="288828"/>
            <a:ext cx="516678" cy="75965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2ca6cfa5794_0_4"/>
          <p:cNvSpPr txBox="1"/>
          <p:nvPr/>
        </p:nvSpPr>
        <p:spPr>
          <a:xfrm>
            <a:off x="1620700" y="197725"/>
            <a:ext cx="5596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v-SE" sz="4400" b="0" i="0" u="none" strike="noStrike" cap="none">
                <a:solidFill>
                  <a:srgbClr val="B39525"/>
                </a:solidFill>
                <a:latin typeface="Pinyon Script"/>
                <a:ea typeface="Pinyon Script"/>
                <a:cs typeface="Pinyon Script"/>
                <a:sym typeface="Pinyon Script"/>
              </a:rPr>
              <a:t>Klädsel</a:t>
            </a:r>
            <a:endParaRPr sz="1400" b="0" i="0" u="none" strike="noStrike" cap="none">
              <a:solidFill>
                <a:srgbClr val="B395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2ca6cfa5794_0_4"/>
          <p:cNvSpPr txBox="1"/>
          <p:nvPr/>
        </p:nvSpPr>
        <p:spPr>
          <a:xfrm>
            <a:off x="1281975" y="967225"/>
            <a:ext cx="4319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sv-SE" sz="2100" b="0" i="0" u="none" strike="noStrike" cap="none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2100" b="0" i="0" u="none" strike="noStrike" cap="none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96" name="Google Shape;196;g2ca6cfa5794_0_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98312" y="1200038"/>
            <a:ext cx="2371212" cy="3578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2ca6cfa5794_0_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59700" y="1200050"/>
            <a:ext cx="3106146" cy="357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2ca6cfa5794_0_4"/>
          <p:cNvSpPr txBox="1"/>
          <p:nvPr/>
        </p:nvSpPr>
        <p:spPr>
          <a:xfrm>
            <a:off x="187725" y="4688500"/>
            <a:ext cx="8666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500" b="0" i="1" u="none" strike="noStrike" cap="none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Från V: BM Brita söderberg, CM William Lidåker, BM Emeritus Oscar Andersson, BM Emeritus KONKRET</a:t>
            </a:r>
            <a:endParaRPr sz="1500" b="0" i="1" u="none" strike="noStrike" cap="none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99" name="Google Shape;199;g2ca6cfa5794_0_4"/>
          <p:cNvSpPr txBox="1"/>
          <p:nvPr/>
        </p:nvSpPr>
        <p:spPr>
          <a:xfrm>
            <a:off x="7649425" y="1586425"/>
            <a:ext cx="1626000" cy="15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sv-SE" sz="2100" b="0" i="0" u="none" strike="noStrike" cap="none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Kårbalband</a:t>
            </a:r>
            <a:br>
              <a:rPr lang="sv-SE" sz="2100" b="0" i="0" u="none" strike="noStrike" cap="none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sv-SE" sz="2100" b="0" i="0" u="none" strike="noStrike" cap="none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(från höger ner till vänster)</a:t>
            </a:r>
            <a:endParaRPr sz="2100" b="0" i="0" u="none" strike="noStrike" cap="none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0" name="Google Shape;200;g2ca6cfa5794_0_4"/>
          <p:cNvSpPr txBox="1"/>
          <p:nvPr/>
        </p:nvSpPr>
        <p:spPr>
          <a:xfrm>
            <a:off x="102150" y="3205625"/>
            <a:ext cx="20166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sv-SE" sz="2000" b="0" i="0" u="none" strike="noStrike" cap="none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Förtjänstmedalj</a:t>
            </a:r>
            <a:endParaRPr sz="2000" b="0" i="0" u="none" strike="noStrike" cap="none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1" name="Google Shape;201;g2ca6cfa5794_0_4"/>
          <p:cNvSpPr txBox="1"/>
          <p:nvPr/>
        </p:nvSpPr>
        <p:spPr>
          <a:xfrm>
            <a:off x="218863" y="1789713"/>
            <a:ext cx="1516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sv-SE" sz="2000" b="0" i="0" u="none" strike="noStrike" cap="none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Kårens balband som rosett</a:t>
            </a:r>
            <a:endParaRPr sz="2000" b="0" i="0" u="none" strike="noStrike" cap="none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202" name="Google Shape;202;g2ca6cfa5794_0_4"/>
          <p:cNvCxnSpPr>
            <a:stCxn id="201" idx="3"/>
          </p:cNvCxnSpPr>
          <p:nvPr/>
        </p:nvCxnSpPr>
        <p:spPr>
          <a:xfrm>
            <a:off x="1735663" y="2174463"/>
            <a:ext cx="1005600" cy="290400"/>
          </a:xfrm>
          <a:prstGeom prst="straightConnector1">
            <a:avLst/>
          </a:prstGeom>
          <a:noFill/>
          <a:ln w="28575" cap="flat" cmpd="sng">
            <a:solidFill>
              <a:srgbClr val="B3952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3" name="Google Shape;203;g2ca6cfa5794_0_4"/>
          <p:cNvCxnSpPr/>
          <p:nvPr/>
        </p:nvCxnSpPr>
        <p:spPr>
          <a:xfrm rot="10800000" flipH="1">
            <a:off x="1794775" y="2578225"/>
            <a:ext cx="1484100" cy="889800"/>
          </a:xfrm>
          <a:prstGeom prst="straightConnector1">
            <a:avLst/>
          </a:prstGeom>
          <a:noFill/>
          <a:ln w="28575" cap="flat" cmpd="sng">
            <a:solidFill>
              <a:srgbClr val="B3952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4" name="Google Shape;204;g2ca6cfa5794_0_4"/>
          <p:cNvCxnSpPr/>
          <p:nvPr/>
        </p:nvCxnSpPr>
        <p:spPr>
          <a:xfrm flipH="1">
            <a:off x="5492650" y="1823925"/>
            <a:ext cx="2220000" cy="2110500"/>
          </a:xfrm>
          <a:prstGeom prst="straightConnector1">
            <a:avLst/>
          </a:prstGeom>
          <a:noFill/>
          <a:ln w="28575" cap="flat" cmpd="sng">
            <a:solidFill>
              <a:srgbClr val="B39525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>
          <a:extLst>
            <a:ext uri="{FF2B5EF4-FFF2-40B4-BE49-F238E27FC236}">
              <a16:creationId xmlns:a16="http://schemas.microsoft.com/office/drawing/2014/main" id="{CA1FAF3A-2B64-DF6F-A14C-8AF93FE87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1f549bcafe7_0_83">
            <a:extLst>
              <a:ext uri="{FF2B5EF4-FFF2-40B4-BE49-F238E27FC236}">
                <a16:creationId xmlns:a16="http://schemas.microsoft.com/office/drawing/2014/main" id="{AC9953DA-5D1A-DEE6-EEAF-3C9C6DDBD6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125" y="385450"/>
            <a:ext cx="7628650" cy="9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1f549bcafe7_0_83">
            <a:extLst>
              <a:ext uri="{FF2B5EF4-FFF2-40B4-BE49-F238E27FC236}">
                <a16:creationId xmlns:a16="http://schemas.microsoft.com/office/drawing/2014/main" id="{AA755981-1B93-6B50-FF21-95B8843502B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876" y="288828"/>
            <a:ext cx="516678" cy="75965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1f549bcafe7_0_83">
            <a:extLst>
              <a:ext uri="{FF2B5EF4-FFF2-40B4-BE49-F238E27FC236}">
                <a16:creationId xmlns:a16="http://schemas.microsoft.com/office/drawing/2014/main" id="{BFE4A4D0-6F27-A3F7-DB48-73F8D489A2CD}"/>
              </a:ext>
            </a:extLst>
          </p:cNvPr>
          <p:cNvSpPr txBox="1"/>
          <p:nvPr/>
        </p:nvSpPr>
        <p:spPr>
          <a:xfrm>
            <a:off x="937200" y="385450"/>
            <a:ext cx="72696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v-SE" sz="4400" dirty="0">
                <a:solidFill>
                  <a:srgbClr val="B39525"/>
                </a:solidFill>
                <a:latin typeface="Pinyon Script"/>
                <a:sym typeface="Pinyon Script"/>
              </a:rPr>
              <a:t>Anmälan via </a:t>
            </a:r>
            <a:r>
              <a:rPr lang="sv-SE" sz="4400" dirty="0" err="1">
                <a:solidFill>
                  <a:srgbClr val="B39525"/>
                </a:solidFill>
                <a:latin typeface="Pinyon Script"/>
                <a:sym typeface="Pinyon Script"/>
              </a:rPr>
              <a:t>Orbi</a:t>
            </a:r>
            <a:endParaRPr sz="1400" b="0" i="0" u="none" strike="noStrike" cap="none" dirty="0">
              <a:solidFill>
                <a:srgbClr val="B395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1f549bcafe7_0_83">
            <a:extLst>
              <a:ext uri="{FF2B5EF4-FFF2-40B4-BE49-F238E27FC236}">
                <a16:creationId xmlns:a16="http://schemas.microsoft.com/office/drawing/2014/main" id="{546F6F91-5D41-13FD-F2E4-F39DD780E73D}"/>
              </a:ext>
            </a:extLst>
          </p:cNvPr>
          <p:cNvSpPr txBox="1"/>
          <p:nvPr/>
        </p:nvSpPr>
        <p:spPr>
          <a:xfrm>
            <a:off x="937200" y="1145106"/>
            <a:ext cx="762865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I år kommer anmälan till ceremoni resp. bal ske via </a:t>
            </a:r>
            <a:r>
              <a:rPr lang="sv-SE" sz="2100" dirty="0" err="1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Orbi</a:t>
            </a:r>
            <a:endParaRPr lang="sv-SE"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En </a:t>
            </a:r>
            <a:r>
              <a:rPr lang="sv-SE" sz="2100" dirty="0" err="1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app</a:t>
            </a: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 kåren använder idag för sina biljettsläpp till olika sittningar</a:t>
            </a:r>
            <a:endParaRPr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Ladda ned </a:t>
            </a:r>
            <a:r>
              <a:rPr lang="sv-SE" sz="2100" dirty="0" err="1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appen</a:t>
            </a: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 och ansök om medlemskap som ”studerande medlem" i Ultuna Studentkår, detta behöver sedan manuellt godkännas så gör det i god tid innan! OBS! Utan registrerat medlemskap går det inte att anmäla sig till bal eller ceremoni</a:t>
            </a: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Medlemskap ordnas via hemsidan eller i kårkansliet under lunchtid. De kan även hjälpa till med </a:t>
            </a:r>
            <a:r>
              <a:rPr lang="sv-SE" sz="210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frågor om Orbi</a:t>
            </a:r>
            <a:endParaRPr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207663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3cb9b7c45b6_1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125" y="385450"/>
            <a:ext cx="7628650" cy="9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3cb9b7c45b6_1_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876" y="288828"/>
            <a:ext cx="516678" cy="75965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3cb9b7c45b6_1_5"/>
          <p:cNvSpPr txBox="1"/>
          <p:nvPr/>
        </p:nvSpPr>
        <p:spPr>
          <a:xfrm>
            <a:off x="937200" y="385450"/>
            <a:ext cx="7269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v-SE" sz="4400" dirty="0">
                <a:solidFill>
                  <a:srgbClr val="B39525"/>
                </a:solidFill>
                <a:latin typeface="Pinyon Script"/>
                <a:ea typeface="Pinyon Script"/>
                <a:cs typeface="Pinyon Script"/>
                <a:sym typeface="Pinyon Script"/>
              </a:rPr>
              <a:t>SLU Alumn		ULS Alumn</a:t>
            </a:r>
            <a:endParaRPr sz="1400" b="0" i="0" u="none" strike="noStrike" cap="none" dirty="0">
              <a:solidFill>
                <a:srgbClr val="B395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3cb9b7c45b6_1_5"/>
          <p:cNvSpPr txBox="1"/>
          <p:nvPr/>
        </p:nvSpPr>
        <p:spPr>
          <a:xfrm>
            <a:off x="1132500" y="1160309"/>
            <a:ext cx="6879000" cy="4049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Just nu temporärt system - ska stå färdigt inom kort</a:t>
            </a:r>
            <a:endParaRPr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sv-SE"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Veckobrev</a:t>
            </a:r>
            <a:endParaRPr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Professionellt nätverk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Senaste inom SLU:s forskning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Bidra till SLU:s utveckling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Kontakt med vänner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sv-SE"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slu.se/alumn</a:t>
            </a:r>
          </a:p>
          <a:p>
            <a:pPr lvl="0" algn="ctr">
              <a:lnSpc>
                <a:spcPct val="115000"/>
              </a:lnSpc>
              <a:buSzPts val="2100"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Nystartat!</a:t>
            </a:r>
          </a:p>
          <a:p>
            <a:pPr lvl="0" algn="ctr">
              <a:lnSpc>
                <a:spcPct val="115000"/>
              </a:lnSpc>
              <a:buSzPts val="2100"/>
            </a:pPr>
            <a:endParaRPr lang="sv-SE"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lvl="0" algn="ctr">
              <a:lnSpc>
                <a:spcPct val="115000"/>
              </a:lnSpc>
              <a:buSzPts val="2100"/>
            </a:pPr>
            <a:endParaRPr lang="sv-SE"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lvl="0" algn="ctr">
              <a:lnSpc>
                <a:spcPct val="115000"/>
              </a:lnSpc>
              <a:buSzPts val="2100"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Kårens eget kontaktnät</a:t>
            </a:r>
          </a:p>
          <a:p>
            <a:pPr lvl="0" algn="ctr">
              <a:lnSpc>
                <a:spcPct val="115000"/>
              </a:lnSpc>
              <a:buSzPts val="2100"/>
            </a:pPr>
            <a:endParaRPr lang="sv-SE"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lvl="0" algn="ctr">
              <a:lnSpc>
                <a:spcPct val="115000"/>
              </a:lnSpc>
              <a:buSzPts val="2100"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ultunastudentkar.se/</a:t>
            </a:r>
            <a:r>
              <a:rPr lang="sv-SE" sz="2100" dirty="0" err="1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uls</a:t>
            </a: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-alumn</a:t>
            </a:r>
            <a:endParaRPr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3cb9b7c45b6_1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125" y="385450"/>
            <a:ext cx="7628650" cy="9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3cb9b7c45b6_1_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876" y="288828"/>
            <a:ext cx="516678" cy="75965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3cb9b7c45b6_1_5"/>
          <p:cNvSpPr txBox="1"/>
          <p:nvPr/>
        </p:nvSpPr>
        <p:spPr>
          <a:xfrm>
            <a:off x="937200" y="385450"/>
            <a:ext cx="7269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v-SE" sz="4400" dirty="0" err="1">
                <a:solidFill>
                  <a:srgbClr val="B39525"/>
                </a:solidFill>
                <a:latin typeface="Pinyon Script"/>
                <a:ea typeface="Pinyon Script"/>
                <a:cs typeface="Pinyon Script"/>
                <a:sym typeface="Pinyon Script"/>
              </a:rPr>
              <a:t>Thesis</a:t>
            </a:r>
            <a:r>
              <a:rPr lang="sv-SE" sz="4400" dirty="0">
                <a:solidFill>
                  <a:srgbClr val="B39525"/>
                </a:solidFill>
                <a:latin typeface="Pinyon Script"/>
                <a:ea typeface="Pinyon Script"/>
                <a:cs typeface="Pinyon Script"/>
                <a:sym typeface="Pinyon Script"/>
              </a:rPr>
              <a:t> Day</a:t>
            </a:r>
            <a:endParaRPr sz="1400" b="0" i="0" u="none" strike="noStrike" cap="none" dirty="0">
              <a:solidFill>
                <a:srgbClr val="B395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3cb9b7c45b6_1_5"/>
          <p:cNvSpPr txBox="1"/>
          <p:nvPr/>
        </p:nvSpPr>
        <p:spPr>
          <a:xfrm>
            <a:off x="1214450" y="1357750"/>
            <a:ext cx="68790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Vetenskaplig poster av ditt examensarbete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Tävling om pris för bästa poster och pris för global hållbarhet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Möjlighet att hålla en muntlig presentation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Ett firande av ditt akademiska arbete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sv-SE"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slu.se/</a:t>
            </a:r>
            <a:r>
              <a:rPr lang="sv-SE" sz="2100" dirty="0" err="1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thesisday</a:t>
            </a:r>
            <a:endParaRPr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016205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1f549bcafe7_0_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125" y="385450"/>
            <a:ext cx="7628650" cy="9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1f549bcafe7_0_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876" y="288828"/>
            <a:ext cx="516678" cy="75965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1f549bcafe7_0_83"/>
          <p:cNvSpPr txBox="1"/>
          <p:nvPr/>
        </p:nvSpPr>
        <p:spPr>
          <a:xfrm>
            <a:off x="937200" y="385450"/>
            <a:ext cx="7269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v-SE" sz="4400" b="0" i="0" u="none" strike="noStrike" cap="none" dirty="0">
                <a:solidFill>
                  <a:srgbClr val="B39525"/>
                </a:solidFill>
                <a:latin typeface="Pinyon Script"/>
                <a:ea typeface="Pinyon Script"/>
                <a:cs typeface="Pinyon Script"/>
                <a:sym typeface="Pinyon Script"/>
              </a:rPr>
              <a:t>Viktiga datum!</a:t>
            </a:r>
            <a:endParaRPr sz="1400" b="0" i="0" u="none" strike="noStrike" cap="none" dirty="0">
              <a:solidFill>
                <a:srgbClr val="B395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1f549bcafe7_0_83"/>
          <p:cNvSpPr txBox="1"/>
          <p:nvPr/>
        </p:nvSpPr>
        <p:spPr>
          <a:xfrm>
            <a:off x="1084554" y="1154950"/>
            <a:ext cx="68790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61950">
              <a:lnSpc>
                <a:spcPct val="150000"/>
              </a:lnSpc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6e april – Öppnar anmälning för ceremoni och bal</a:t>
            </a:r>
          </a:p>
          <a:p>
            <a:pPr marL="457200" indent="-361950">
              <a:lnSpc>
                <a:spcPct val="150000"/>
              </a:lnSpc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19e april – Sista dag för att beställa ring hos guldsmeden</a:t>
            </a:r>
            <a:endParaRPr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61950">
              <a:lnSpc>
                <a:spcPct val="150000"/>
              </a:lnSpc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3e maj – Sista anmälningsdag för ceremoni och bal</a:t>
            </a:r>
          </a:p>
          <a:p>
            <a:pPr marL="457200" lvl="0" indent="-361950">
              <a:lnSpc>
                <a:spcPct val="150000"/>
              </a:lnSpc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8e och 9e maj – Kamratpubarna (håll utkik för anmälan)</a:t>
            </a:r>
            <a:endParaRPr sz="2100" b="1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10e maj – Sista dag för att skicka in högtidsvers</a:t>
            </a: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23e maj – </a:t>
            </a:r>
            <a:r>
              <a:rPr lang="sv-SE" sz="2100" u="sng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Kandidatexamen</a:t>
            </a: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29e maj – </a:t>
            </a:r>
            <a:r>
              <a:rPr lang="sv-SE" sz="2100" dirty="0" err="1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Thesisday</a:t>
            </a:r>
            <a:endParaRPr lang="sv-SE"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30e maj - </a:t>
            </a:r>
            <a:r>
              <a:rPr lang="sv-SE" sz="2100" u="sng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Masterexamen</a:t>
            </a: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2ca18d6d442_1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125" y="385450"/>
            <a:ext cx="7628650" cy="9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2ca18d6d442_1_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876" y="288828"/>
            <a:ext cx="516678" cy="75965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2ca18d6d442_1_5"/>
          <p:cNvSpPr txBox="1"/>
          <p:nvPr/>
        </p:nvSpPr>
        <p:spPr>
          <a:xfrm>
            <a:off x="937200" y="2187000"/>
            <a:ext cx="7269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v-SE" sz="4400" b="0" i="0" u="none" strike="noStrike" cap="none">
                <a:solidFill>
                  <a:srgbClr val="B39525"/>
                </a:solidFill>
                <a:latin typeface="Pinyon Script"/>
                <a:ea typeface="Pinyon Script"/>
                <a:cs typeface="Pinyon Script"/>
                <a:sym typeface="Pinyon Script"/>
              </a:rPr>
              <a:t>Frågor?</a:t>
            </a:r>
            <a:endParaRPr sz="1400" b="0" i="0" u="none" strike="noStrike" cap="none">
              <a:solidFill>
                <a:srgbClr val="B395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2ca18d6d442_1_5"/>
          <p:cNvSpPr txBox="1"/>
          <p:nvPr/>
        </p:nvSpPr>
        <p:spPr>
          <a:xfrm>
            <a:off x="1209000" y="1357750"/>
            <a:ext cx="6879000" cy="3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050" y="288827"/>
            <a:ext cx="7443900" cy="9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876" y="288828"/>
            <a:ext cx="516678" cy="75965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 txBox="1"/>
          <p:nvPr/>
        </p:nvSpPr>
        <p:spPr>
          <a:xfrm>
            <a:off x="2147543" y="385440"/>
            <a:ext cx="4630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v-SE" sz="4400">
                <a:solidFill>
                  <a:srgbClr val="B39525"/>
                </a:solidFill>
                <a:latin typeface="Pinyon Script"/>
                <a:ea typeface="Pinyon Script"/>
                <a:cs typeface="Pinyon Script"/>
                <a:sym typeface="Pinyon Script"/>
              </a:rPr>
              <a:t>Traditionsutskottet</a:t>
            </a:r>
            <a:endParaRPr sz="1400" b="0" i="0" u="none" strike="noStrike" cap="none">
              <a:solidFill>
                <a:srgbClr val="B395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496987" y="1539650"/>
            <a:ext cx="3877500" cy="265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Ceremonimästare (CM)  </a:t>
            </a:r>
            <a:endParaRPr lang="sv-SE"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Astrid TRÄSLÖJD Hilding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sv-SE"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lvl="0" algn="ctr">
              <a:buSzPts val="2100"/>
            </a:pPr>
            <a:r>
              <a:rPr lang="it-IT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Vice Ceremonimästare (V. CM)</a:t>
            </a:r>
          </a:p>
          <a:p>
            <a:pPr lvl="0" algn="ctr">
              <a:buClr>
                <a:schemeClr val="dk1"/>
              </a:buClr>
              <a:buSzPts val="2100"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David FRÖJD Hansson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sv-SE"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sv-SE" sz="2100" b="0" i="0" u="sng" strike="noStrike" cap="none" dirty="0">
                <a:solidFill>
                  <a:srgbClr val="999999"/>
                </a:solidFill>
                <a:latin typeface="EB Garamond"/>
                <a:ea typeface="EB Garamond"/>
                <a:cs typeface="EB Garamond"/>
                <a:sym typeface="EB Garam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uls_ceremoni@stud.slu.se</a:t>
            </a:r>
            <a:b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b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b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b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b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b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4644639" y="1510695"/>
            <a:ext cx="4266208" cy="2682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sv-SE" sz="2100" dirty="0" err="1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Balmästare</a:t>
            </a: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 (BM)</a:t>
            </a:r>
            <a:endParaRPr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lvl="0" algn="ctr">
              <a:buClr>
                <a:schemeClr val="dk1"/>
              </a:buClr>
              <a:buSzPts val="2100"/>
            </a:pPr>
            <a:r>
              <a:rPr lang="de-D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Love FERMINKEL Hoff von Sydow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Vice </a:t>
            </a:r>
            <a:r>
              <a:rPr lang="sv-SE" sz="2100" b="0" i="0" u="none" strike="noStrike" cap="none" dirty="0" err="1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Balmästare</a:t>
            </a: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 (V. BM)</a:t>
            </a: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Claire UMAMMY Rutland</a:t>
            </a: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sv-SE" sz="2100" b="0" i="0" u="sng" strike="noStrike" cap="none" dirty="0">
              <a:solidFill>
                <a:srgbClr val="999999"/>
              </a:solidFill>
              <a:latin typeface="EB Garamond"/>
              <a:ea typeface="EB Garamond"/>
              <a:cs typeface="EB Garamond"/>
              <a:sym typeface="EB Garamond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sv-SE" sz="2100" b="0" i="0" u="sng" strike="noStrike" cap="none" dirty="0">
                <a:solidFill>
                  <a:srgbClr val="999999"/>
                </a:solidFill>
                <a:latin typeface="EB Garamond"/>
                <a:ea typeface="EB Garamond"/>
                <a:cs typeface="EB Garamond"/>
                <a:sym typeface="EB Garam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uls_bal@stud.slu.se</a:t>
            </a:r>
            <a:r>
              <a:rPr lang="sv-SE" sz="2100" b="0" i="0" u="sng" strike="noStrike" cap="none" dirty="0">
                <a:solidFill>
                  <a:srgbClr val="999999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2100" b="0" i="0" u="sng" strike="noStrike" cap="none" dirty="0">
              <a:solidFill>
                <a:srgbClr val="999999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b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b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b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b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1872100" y="4023707"/>
            <a:ext cx="5399799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Bidragande utskott till examen:</a:t>
            </a:r>
            <a:b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sv-SE" sz="2100" b="0" i="0" u="none" strike="noStrike" cap="none" dirty="0" err="1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TradU</a:t>
            </a: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, KM, FIQ, GN, </a:t>
            </a:r>
            <a:r>
              <a:rPr lang="sv-SE" sz="2100" b="0" i="0" u="none" strike="noStrike" cap="none" dirty="0" err="1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PlantU</a:t>
            </a: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, ULLA &amp; UD</a:t>
            </a: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1f549bcafe7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050" y="288827"/>
            <a:ext cx="7443900" cy="9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1f549bcafe7_0_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876" y="288828"/>
            <a:ext cx="516678" cy="75965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1f549bcafe7_0_12"/>
          <p:cNvSpPr txBox="1"/>
          <p:nvPr/>
        </p:nvSpPr>
        <p:spPr>
          <a:xfrm>
            <a:off x="2147543" y="385440"/>
            <a:ext cx="4630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v-SE" sz="4400">
                <a:solidFill>
                  <a:srgbClr val="B39525"/>
                </a:solidFill>
                <a:latin typeface="Pinyon Script"/>
                <a:ea typeface="Pinyon Script"/>
                <a:cs typeface="Pinyon Script"/>
                <a:sym typeface="Pinyon Script"/>
              </a:rPr>
              <a:t>Dagordning</a:t>
            </a:r>
            <a:endParaRPr sz="1400" b="0" i="0" u="none" strike="noStrike" cap="none">
              <a:solidFill>
                <a:srgbClr val="B395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1f549bcafe7_0_12"/>
          <p:cNvSpPr txBox="1"/>
          <p:nvPr/>
        </p:nvSpPr>
        <p:spPr>
          <a:xfrm>
            <a:off x="1317400" y="1154950"/>
            <a:ext cx="6879000" cy="381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Planering och genomförande</a:t>
            </a:r>
            <a:endParaRPr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Ceremonin</a:t>
            </a: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Balen</a:t>
            </a: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Inför examen</a:t>
            </a:r>
            <a:endParaRPr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○"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Ringar</a:t>
            </a:r>
            <a:endParaRPr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○"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Kamratpub </a:t>
            </a:r>
            <a:r>
              <a:rPr lang="sv-SE" sz="2100" dirty="0" err="1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v.s</a:t>
            </a: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 Högtidsvers</a:t>
            </a:r>
            <a:endParaRPr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○"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Klädsel</a:t>
            </a:r>
            <a:endParaRPr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Anmälan via </a:t>
            </a:r>
            <a:r>
              <a:rPr lang="sv-SE" sz="2100" dirty="0" err="1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Orbi</a:t>
            </a:r>
            <a:endParaRPr lang="sv-SE"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Alumn-nätverk</a:t>
            </a: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Viktiga datum</a:t>
            </a: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1f549bcafe7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125" y="385450"/>
            <a:ext cx="7628650" cy="9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1f549bcafe7_0_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876" y="288828"/>
            <a:ext cx="516678" cy="75965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1f549bcafe7_0_5"/>
          <p:cNvSpPr txBox="1"/>
          <p:nvPr/>
        </p:nvSpPr>
        <p:spPr>
          <a:xfrm>
            <a:off x="1148075" y="385450"/>
            <a:ext cx="7269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v-SE" sz="4400" b="0" i="0" u="none" strike="noStrike" cap="none">
                <a:solidFill>
                  <a:srgbClr val="B39525"/>
                </a:solidFill>
                <a:latin typeface="Pinyon Script"/>
                <a:ea typeface="Pinyon Script"/>
                <a:cs typeface="Pinyon Script"/>
                <a:sym typeface="Pinyon Script"/>
              </a:rPr>
              <a:t>Planering och genomförande</a:t>
            </a:r>
            <a:endParaRPr sz="1400" b="0" i="0" u="none" strike="noStrike" cap="none">
              <a:solidFill>
                <a:srgbClr val="B395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1f549bcafe7_0_5"/>
          <p:cNvSpPr txBox="1"/>
          <p:nvPr/>
        </p:nvSpPr>
        <p:spPr>
          <a:xfrm>
            <a:off x="1223868" y="1357750"/>
            <a:ext cx="6879000" cy="31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SLU erbjuder </a:t>
            </a:r>
            <a:r>
              <a:rPr lang="sv-SE" sz="2100" b="0" i="0" u="none" strike="noStrike" cap="none" dirty="0" err="1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Thesis</a:t>
            </a: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 Day</a:t>
            </a: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ULS anordnar ceremonin och bal för sina medlemmar som:</a:t>
            </a:r>
            <a:b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sv-SE" sz="2100" b="0" i="1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Tar motsvarande kandidatexamen: 2</a:t>
            </a:r>
            <a:r>
              <a:rPr lang="sv-SE" sz="2100" i="1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3</a:t>
            </a:r>
            <a:r>
              <a:rPr lang="sv-SE" sz="2100" b="0" i="1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 maj</a:t>
            </a:r>
            <a:br>
              <a:rPr lang="sv-SE" sz="2100" b="0" i="1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sv-SE" sz="2100" b="0" i="1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Tar motsvarande masterexamen: 3</a:t>
            </a:r>
            <a:r>
              <a:rPr lang="sv-SE" sz="2100" i="1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0</a:t>
            </a:r>
            <a:r>
              <a:rPr lang="sv-SE" sz="2100" b="0" i="1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 maj </a:t>
            </a:r>
            <a:endParaRPr sz="2100" b="0" i="1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Alla som ULS </a:t>
            </a:r>
            <a:r>
              <a:rPr lang="sv-SE" sz="2100" b="0" i="0" u="none" strike="noStrike" cap="none" dirty="0" err="1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studiebevakar</a:t>
            </a: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 för och som är </a:t>
            </a:r>
            <a:r>
              <a:rPr lang="sv-SE" sz="2100" b="0" i="0" u="sng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kårmedlemma</a:t>
            </a:r>
            <a:r>
              <a:rPr lang="sv-SE" sz="2100" u="sng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r</a:t>
            </a: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 är välkomna. (</a:t>
            </a:r>
            <a:r>
              <a:rPr lang="sv-SE" sz="2100" b="0" i="1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OBS! Studerandemedlemskap 250 kr/termin</a:t>
            </a: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)</a:t>
            </a: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g1f549bcafe7_0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125" y="385450"/>
            <a:ext cx="7628650" cy="9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1f549bcafe7_0_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876" y="288828"/>
            <a:ext cx="516678" cy="75965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1f549bcafe7_0_27"/>
          <p:cNvSpPr txBox="1"/>
          <p:nvPr/>
        </p:nvSpPr>
        <p:spPr>
          <a:xfrm>
            <a:off x="1584225" y="385450"/>
            <a:ext cx="7269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v-SE" sz="4400" b="0" i="0" u="none" strike="noStrike" cap="none">
                <a:solidFill>
                  <a:srgbClr val="B39525"/>
                </a:solidFill>
                <a:latin typeface="Pinyon Script"/>
                <a:ea typeface="Pinyon Script"/>
                <a:cs typeface="Pinyon Script"/>
                <a:sym typeface="Pinyon Script"/>
              </a:rPr>
              <a:t>Planering och genomförande</a:t>
            </a:r>
            <a:endParaRPr sz="1400" b="0" i="0" u="none" strike="noStrike" cap="none">
              <a:solidFill>
                <a:srgbClr val="B395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1f549bcafe7_0_27"/>
          <p:cNvSpPr txBox="1"/>
          <p:nvPr/>
        </p:nvSpPr>
        <p:spPr>
          <a:xfrm>
            <a:off x="1209000" y="1808300"/>
            <a:ext cx="6879000" cy="31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b="0" i="0" u="none" strike="noStrike" cap="none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SLU erbjuder Thesis Day.</a:t>
            </a:r>
            <a:endParaRPr sz="2100" b="0" i="0" u="none" strike="noStrike" cap="none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b="0" i="0" u="none" strike="noStrike" cap="none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ULS anordnar ceremonin och bal för sina medlemmar som:</a:t>
            </a:r>
            <a:br>
              <a:rPr lang="sv-SE" sz="2100" b="0" i="0" u="none" strike="noStrike" cap="none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sv-SE" sz="2100" b="0" i="1" u="none" strike="noStrike" cap="none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Tar motsvarande kandidatexamen: 18 maj</a:t>
            </a:r>
            <a:br>
              <a:rPr lang="sv-SE" sz="2100" b="0" i="1" u="none" strike="noStrike" cap="none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sv-SE" sz="2100" b="0" i="1" u="none" strike="noStrike" cap="none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Tar motsvarande masterexamen: 25 maj </a:t>
            </a:r>
            <a:endParaRPr sz="2100" b="0" i="1" u="none" strike="noStrike" cap="none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b="0" i="0" u="none" strike="noStrike" cap="none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Alla som ULS studiebevakar för är välkomna som medlemmar. (</a:t>
            </a:r>
            <a:r>
              <a:rPr lang="sv-SE" sz="2100" b="0" i="1" u="none" strike="noStrike" cap="none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OBS! Studerandemedlemskap 250 kr/termin</a:t>
            </a:r>
            <a:r>
              <a:rPr lang="sv-SE" sz="2100" b="0" i="0" u="none" strike="noStrike" cap="none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)</a:t>
            </a:r>
            <a:endParaRPr sz="2100" b="0" i="0" u="none" strike="noStrike" cap="none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9" name="Google Shape;129;g1f549bcafe7_0_27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E3B1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sv-SE" sz="3500" b="1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NOTERA! </a:t>
            </a:r>
            <a:endParaRPr sz="3500" b="1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sv-SE" sz="2100" b="1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br>
              <a:rPr lang="sv-SE" sz="2100" b="1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sv-SE" sz="2100" b="1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Ceremonin är formell men </a:t>
            </a:r>
            <a:r>
              <a:rPr lang="sv-SE" sz="2100" b="1" i="0" u="sng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inte</a:t>
            </a:r>
            <a:r>
              <a:rPr lang="sv-SE" sz="2100" b="1" i="0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sv-SE" sz="2100" b="1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officiell!</a:t>
            </a:r>
            <a:br>
              <a:rPr lang="sv-SE" sz="2100" b="1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br>
              <a:rPr lang="sv-SE" sz="2100" b="1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sv-SE" sz="2100" b="1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ULS ger </a:t>
            </a:r>
            <a:r>
              <a:rPr lang="sv-SE" sz="2100" b="1" i="0" u="sng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inte</a:t>
            </a:r>
            <a:r>
              <a:rPr lang="sv-SE" sz="2100" b="1" i="0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sv-SE" sz="2100" b="1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ut officiella examensdiplom,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sv-SE" sz="2100" b="1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på ceremonin delas ett </a:t>
            </a:r>
            <a:r>
              <a:rPr lang="sv-SE" sz="2100" b="1" i="0" u="sng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symboliskt</a:t>
            </a:r>
            <a:r>
              <a:rPr lang="sv-SE" sz="2100" b="1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 diplom ut.</a:t>
            </a:r>
            <a:endParaRPr sz="2100" b="1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sv-SE" sz="2100" b="1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Om</a:t>
            </a:r>
            <a:r>
              <a:rPr lang="sv-SE" sz="2100" b="1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 man inte h</a:t>
            </a:r>
            <a:r>
              <a:rPr lang="sv-SE" sz="2100" b="1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e</a:t>
            </a:r>
            <a:r>
              <a:rPr lang="sv-SE" sz="2100" b="1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lt klar med sin examen/studier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sv-SE" sz="2100" b="1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s</a:t>
            </a:r>
            <a:r>
              <a:rPr lang="sv-SE" sz="2100" b="1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å kan man ändå delta på </a:t>
            </a:r>
            <a:r>
              <a:rPr lang="sv-SE" sz="2100" b="1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ceremonin</a:t>
            </a:r>
            <a:endParaRPr sz="2100" b="1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30" name="Google Shape;130;g1f549bcafe7_0_27"/>
          <p:cNvPicPr preferRelativeResize="0"/>
          <p:nvPr/>
        </p:nvPicPr>
        <p:blipFill rotWithShape="1">
          <a:blip r:embed="rId5">
            <a:alphaModFix/>
          </a:blip>
          <a:srcRect t="1003" b="392"/>
          <a:stretch/>
        </p:blipFill>
        <p:spPr>
          <a:xfrm>
            <a:off x="401024" y="295150"/>
            <a:ext cx="516675" cy="747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1f549bcafe7_0_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125" y="385450"/>
            <a:ext cx="7628650" cy="9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1f549bcafe7_0_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876" y="288828"/>
            <a:ext cx="516678" cy="75965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1f549bcafe7_0_65"/>
          <p:cNvSpPr txBox="1"/>
          <p:nvPr/>
        </p:nvSpPr>
        <p:spPr>
          <a:xfrm>
            <a:off x="1013700" y="385450"/>
            <a:ext cx="7269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v-SE" sz="4400" b="0" i="0" u="none" strike="noStrike" cap="none">
                <a:solidFill>
                  <a:srgbClr val="B39525"/>
                </a:solidFill>
                <a:latin typeface="Pinyon Script"/>
                <a:ea typeface="Pinyon Script"/>
                <a:cs typeface="Pinyon Script"/>
                <a:sym typeface="Pinyon Script"/>
              </a:rPr>
              <a:t>Ceremonin</a:t>
            </a:r>
            <a:endParaRPr sz="1400" b="0" i="0" u="none" strike="noStrike" cap="none">
              <a:solidFill>
                <a:srgbClr val="B395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1f549bcafe7_0_65"/>
          <p:cNvSpPr txBox="1"/>
          <p:nvPr/>
        </p:nvSpPr>
        <p:spPr>
          <a:xfrm>
            <a:off x="1209000" y="1357750"/>
            <a:ext cx="7628650" cy="3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>
              <a:lnSpc>
                <a:spcPct val="150000"/>
              </a:lnSpc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14:00 </a:t>
            </a:r>
            <a:r>
              <a:rPr lang="sv-SE" sz="2100" b="0" i="0" u="sng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E</a:t>
            </a:r>
            <a:r>
              <a:rPr lang="sv-SE" sz="2100" u="sng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xamenstagare</a:t>
            </a: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: Samling </a:t>
            </a: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på kåren för grupp</a:t>
            </a: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f</a:t>
            </a: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otografering</a:t>
            </a: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14:00-14:45 </a:t>
            </a: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I</a:t>
            </a: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nsläpp för </a:t>
            </a:r>
            <a:r>
              <a:rPr lang="sv-SE" sz="2100" b="0" i="0" u="sng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gäster</a:t>
            </a: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 i Aulan</a:t>
            </a: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14:45 Examenstagare ställer upp i procession </a:t>
            </a: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15:00 Intåg</a:t>
            </a: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Paus mitt i (Byt ej plats!)</a:t>
            </a: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ca 18:00 ceremonin slut, fördrink på kåren för balgäster</a:t>
            </a: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g389504d519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125" y="385450"/>
            <a:ext cx="7628650" cy="9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389504d5194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876" y="288828"/>
            <a:ext cx="516678" cy="75965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389504d5194_0_0"/>
          <p:cNvSpPr txBox="1"/>
          <p:nvPr/>
        </p:nvSpPr>
        <p:spPr>
          <a:xfrm>
            <a:off x="937200" y="385450"/>
            <a:ext cx="7269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v-SE" sz="4400" b="0" i="0" u="none" strike="noStrike" cap="none">
                <a:solidFill>
                  <a:srgbClr val="B39525"/>
                </a:solidFill>
                <a:latin typeface="Pinyon Script"/>
                <a:ea typeface="Pinyon Script"/>
                <a:cs typeface="Pinyon Script"/>
                <a:sym typeface="Pinyon Script"/>
              </a:rPr>
              <a:t>Ceremonin</a:t>
            </a:r>
            <a:endParaRPr sz="1400" b="0" i="0" u="none" strike="noStrike" cap="none">
              <a:solidFill>
                <a:srgbClr val="B395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389504d5194_0_0"/>
          <p:cNvSpPr txBox="1"/>
          <p:nvPr/>
        </p:nvSpPr>
        <p:spPr>
          <a:xfrm>
            <a:off x="1208999" y="1357750"/>
            <a:ext cx="7199021" cy="3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Kräver egen och separat anmälan </a:t>
            </a:r>
            <a:endParaRPr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indent="-361950">
              <a:lnSpc>
                <a:spcPct val="150000"/>
              </a:lnSpc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Innefattar diplomutdelning, stipendieutdelning, olika talare samt körerna sjunger</a:t>
            </a:r>
          </a:p>
          <a:p>
            <a:pPr marL="457200" indent="-361950">
              <a:lnSpc>
                <a:spcPct val="150000"/>
              </a:lnSpc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Diplomet är utfärdat av kåren och är alltså inte ett examensbevis</a:t>
            </a:r>
          </a:p>
          <a:p>
            <a:pPr marL="457200" lvl="0" indent="-361950">
              <a:lnSpc>
                <a:spcPct val="150000"/>
              </a:lnSpc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2 medföljande gäster </a:t>
            </a:r>
          </a:p>
          <a:p>
            <a:pPr marL="457200" lvl="0" indent="-361950">
              <a:lnSpc>
                <a:spcPct val="150000"/>
              </a:lnSpc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Vi undersöker just nu möjligheten att </a:t>
            </a:r>
            <a:r>
              <a:rPr lang="sv-SE" sz="2100" dirty="0" err="1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streama</a:t>
            </a: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 ceremonin</a:t>
            </a:r>
            <a:endParaRPr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Alla frågor går via Ceremonimästarna</a:t>
            </a:r>
            <a:endParaRPr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389504d5194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125" y="385450"/>
            <a:ext cx="7628650" cy="9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389504d5194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876" y="288828"/>
            <a:ext cx="516678" cy="75965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389504d5194_0_7"/>
          <p:cNvSpPr txBox="1"/>
          <p:nvPr/>
        </p:nvSpPr>
        <p:spPr>
          <a:xfrm>
            <a:off x="937200" y="385450"/>
            <a:ext cx="7269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v-SE" sz="4400" b="0" i="0" u="none" strike="noStrike" cap="none">
                <a:solidFill>
                  <a:srgbClr val="B39525"/>
                </a:solidFill>
                <a:latin typeface="Pinyon Script"/>
                <a:ea typeface="Pinyon Script"/>
                <a:cs typeface="Pinyon Script"/>
                <a:sym typeface="Pinyon Script"/>
              </a:rPr>
              <a:t>Balen</a:t>
            </a:r>
            <a:endParaRPr sz="1400" b="0" i="0" u="none" strike="noStrike" cap="none">
              <a:solidFill>
                <a:srgbClr val="B395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389504d5194_0_7"/>
          <p:cNvSpPr txBox="1"/>
          <p:nvPr/>
        </p:nvSpPr>
        <p:spPr>
          <a:xfrm>
            <a:off x="1209000" y="1357750"/>
            <a:ext cx="6879000" cy="3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Anmälan genom </a:t>
            </a:r>
            <a:r>
              <a:rPr lang="sv-SE" sz="2100" dirty="0" err="1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Orbi</a:t>
            </a:r>
            <a:endParaRPr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dirty="0" err="1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Prel</a:t>
            </a: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 3 gäster (behöver inte vara samma som på ceremonin)</a:t>
            </a:r>
            <a:endParaRPr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I Syltan / Ulls restaurang</a:t>
            </a:r>
            <a:endParaRPr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Alla frågor går via Balmästarna</a:t>
            </a:r>
            <a:endParaRPr sz="2100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1f549bcafe7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125" y="385450"/>
            <a:ext cx="7628650" cy="9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1f549bcafe7_0_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876" y="288828"/>
            <a:ext cx="516678" cy="75965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1f549bcafe7_0_74"/>
          <p:cNvSpPr txBox="1"/>
          <p:nvPr/>
        </p:nvSpPr>
        <p:spPr>
          <a:xfrm>
            <a:off x="937200" y="385450"/>
            <a:ext cx="7269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v-SE" sz="4400" b="0" i="0" u="none" strike="noStrike" cap="none">
                <a:solidFill>
                  <a:srgbClr val="B39525"/>
                </a:solidFill>
                <a:latin typeface="Pinyon Script"/>
                <a:ea typeface="Pinyon Script"/>
                <a:cs typeface="Pinyon Script"/>
                <a:sym typeface="Pinyon Script"/>
              </a:rPr>
              <a:t>Balen</a:t>
            </a:r>
            <a:endParaRPr sz="1400" b="0" i="0" u="none" strike="noStrike" cap="none">
              <a:solidFill>
                <a:srgbClr val="B395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1f549bcafe7_0_74"/>
          <p:cNvSpPr txBox="1"/>
          <p:nvPr/>
        </p:nvSpPr>
        <p:spPr>
          <a:xfrm>
            <a:off x="1209000" y="1357750"/>
            <a:ext cx="6879000" cy="3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18dk Fördrink </a:t>
            </a: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marR="0" lvl="1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○"/>
            </a:pP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Köp av snapsbiljetter, kolla bordsplacering i bardelen</a:t>
            </a: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marR="0" lvl="1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○"/>
            </a:pP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Fotografering på </a:t>
            </a:r>
            <a:r>
              <a:rPr lang="sv-SE" sz="2100" b="0" i="0" u="none" strike="noStrike" cap="none" dirty="0" err="1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trädäcket</a:t>
            </a: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Bankett med trerätters och 4 vinserveringar</a:t>
            </a: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Inskickade högtidsverser placeras vid examenstagares tallrikar</a:t>
            </a: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9525"/>
              </a:buClr>
              <a:buSzPts val="2100"/>
              <a:buFont typeface="EB Garamond"/>
              <a:buChar char="●"/>
            </a:pPr>
            <a:r>
              <a:rPr lang="sv-SE" sz="2100" b="0" i="0" u="none" strike="noStrike" cap="none" dirty="0">
                <a:solidFill>
                  <a:srgbClr val="B39525"/>
                </a:solidFill>
                <a:latin typeface="EB Garamond"/>
                <a:ea typeface="EB Garamond"/>
                <a:cs typeface="EB Garamond"/>
                <a:sym typeface="EB Garamond"/>
              </a:rPr>
              <a:t>Släpp med liveband</a:t>
            </a: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B395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857</Words>
  <Application>Microsoft Office PowerPoint</Application>
  <PresentationFormat>On-screen Show (16:9)</PresentationFormat>
  <Paragraphs>180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Pinyon Script</vt:lpstr>
      <vt:lpstr>Arial</vt:lpstr>
      <vt:lpstr>Calibri</vt:lpstr>
      <vt:lpstr>EB Garamond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Oscar Andersson</dc:creator>
  <cp:lastModifiedBy>Love Hoff von Sydow (Student)</cp:lastModifiedBy>
  <cp:revision>10</cp:revision>
  <dcterms:created xsi:type="dcterms:W3CDTF">2023-02-15T13:06:46Z</dcterms:created>
  <dcterms:modified xsi:type="dcterms:W3CDTF">2026-03-04T12:42:19Z</dcterms:modified>
</cp:coreProperties>
</file>